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Kanit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Kanit"/>
      <p:regular r:id="rId33"/>
      <p:bold r:id="rId34"/>
      <p:italic r:id="rId35"/>
      <p:boldItalic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KanitMedium-bold.fntdata"/><Relationship Id="rId44" Type="http://schemas.openxmlformats.org/officeDocument/2006/relationships/font" Target="fonts/OpenSans-boldItalic.fntdata"/><Relationship Id="rId21" Type="http://schemas.openxmlformats.org/officeDocument/2006/relationships/font" Target="fonts/KanitMedium-regular.fntdata"/><Relationship Id="rId43" Type="http://schemas.openxmlformats.org/officeDocument/2006/relationships/font" Target="fonts/OpenSans-italic.fntdata"/><Relationship Id="rId24" Type="http://schemas.openxmlformats.org/officeDocument/2006/relationships/font" Target="fonts/KanitMedium-boldItalic.fntdata"/><Relationship Id="rId23" Type="http://schemas.openxmlformats.org/officeDocument/2006/relationships/font" Target="fonts/Kani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Kani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Kanit-italic.fntdata"/><Relationship Id="rId12" Type="http://schemas.openxmlformats.org/officeDocument/2006/relationships/slide" Target="slides/slide7.xml"/><Relationship Id="rId34" Type="http://schemas.openxmlformats.org/officeDocument/2006/relationships/font" Target="fonts/Kanit-bold.fntdata"/><Relationship Id="rId15" Type="http://schemas.openxmlformats.org/officeDocument/2006/relationships/slide" Target="slides/slide10.xml"/><Relationship Id="rId37" Type="http://schemas.openxmlformats.org/officeDocument/2006/relationships/font" Target="fonts/OpenSansLight-regular.fntdata"/><Relationship Id="rId14" Type="http://schemas.openxmlformats.org/officeDocument/2006/relationships/slide" Target="slides/slide9.xml"/><Relationship Id="rId36" Type="http://schemas.openxmlformats.org/officeDocument/2006/relationships/font" Target="fonts/Kanit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Light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51f2181d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51f2181d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51f2181d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51f2181d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51f2181d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51f2181d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51f2181d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51f2181d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51f2181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51f2181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51f2181d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51f2181d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f20ec6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f20ec6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f20ec64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f20ec64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51f218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51f218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51f2181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51f2181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1f2181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51f2181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51f2181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51f2181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51f2181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51f2181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51f2181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51f2181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None/>
              <a:defRPr sz="4000">
                <a:solidFill>
                  <a:srgbClr val="005E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sz="3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Light"/>
              <a:buChar char="●"/>
              <a:defRPr sz="3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○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■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Prompt-Based Learning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lanthology.org/2021.acl-long.353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clanthology.org/2021.emnlp-main.243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arxiv.org/pdf/2102.09690.pdf" TargetMode="External"/><Relationship Id="rId5" Type="http://schemas.openxmlformats.org/officeDocument/2006/relationships/hyperlink" Target="https://aclanthology.org/2021.acl-long.353/" TargetMode="External"/><Relationship Id="rId6" Type="http://schemas.openxmlformats.org/officeDocument/2006/relationships/hyperlink" Target="https://aclanthology.org/2021.emnlp-main.243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eta.openai.com/playgroun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arxiv.org/pdf/2005.14165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arxiv.org/pdf/2005.14165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arxiv.org/pdf/2005.14165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2102.0969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Prompt-Based Learning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Many methods have been proposed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Prefix tuning</a:t>
            </a:r>
            <a:endParaRPr sz="2600"/>
          </a:p>
        </p:txBody>
      </p:sp>
      <p:sp>
        <p:nvSpPr>
          <p:cNvPr id="192" name="Google Shape;192;p32"/>
          <p:cNvSpPr txBox="1"/>
          <p:nvPr/>
        </p:nvSpPr>
        <p:spPr>
          <a:xfrm>
            <a:off x="243775" y="1043650"/>
            <a:ext cx="8747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freezes the model parameters and back- propagates the error during tuning to prefix activations prepended to each layer in the encoder stack, including the input layer.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-150" y="43938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Prefix-Tuning: Optimizing Continuous Prompts for Generation (ACL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4">
            <a:alphaModFix/>
          </a:blip>
          <a:srcRect b="0" l="0" r="0" t="59609"/>
          <a:stretch/>
        </p:blipFill>
        <p:spPr>
          <a:xfrm>
            <a:off x="243775" y="2571750"/>
            <a:ext cx="4875851" cy="14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275" y="1589925"/>
            <a:ext cx="3572726" cy="24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</a:t>
            </a:r>
            <a:r>
              <a:rPr lang="en" sz="2600"/>
              <a:t>rompt tuning</a:t>
            </a:r>
            <a:endParaRPr sz="2600"/>
          </a:p>
        </p:txBody>
      </p:sp>
      <p:sp>
        <p:nvSpPr>
          <p:cNvPr id="201" name="Google Shape;201;p33"/>
          <p:cNvSpPr txBox="1"/>
          <p:nvPr/>
        </p:nvSpPr>
        <p:spPr>
          <a:xfrm>
            <a:off x="243775" y="1043650"/>
            <a:ext cx="874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Basically the same, but ONLY change the input layer 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-150" y="44700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The Power of Scale for Parameter-Efficient Prompt Tuning (EMNLP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20" y="1542125"/>
            <a:ext cx="2920200" cy="2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075" y="1540263"/>
            <a:ext cx="2920200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850" y="1547992"/>
            <a:ext cx="2920201" cy="2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53167" y="3754942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Prompt tuning becomes more competitive with scale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3517425" y="3723191"/>
            <a:ext cx="24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large model, even one token is good?  Strange!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6314100" y="3723200"/>
            <a:ext cx="26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sampled vocab or class label embeddings seems more stable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Prompt Ensemble</a:t>
            </a:r>
            <a:endParaRPr sz="2600"/>
          </a:p>
        </p:txBody>
      </p:sp>
      <p:sp>
        <p:nvSpPr>
          <p:cNvPr id="214" name="Google Shape;214;p34"/>
          <p:cNvSpPr txBox="1"/>
          <p:nvPr/>
        </p:nvSpPr>
        <p:spPr>
          <a:xfrm>
            <a:off x="3953325" y="1319625"/>
            <a:ext cx="50382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Uses multiple unanswered prompts for an input at inference time to make predictions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Typical methods :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Uniform averaging 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Majority voting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Advantages : Alleviate the cost of prompt engineering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53740" l="0" r="49186" t="0"/>
          <a:stretch/>
        </p:blipFill>
        <p:spPr>
          <a:xfrm>
            <a:off x="235700" y="1176275"/>
            <a:ext cx="3535302" cy="19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Demonstration</a:t>
            </a:r>
            <a:endParaRPr sz="2300"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26" name="Google Shape;226;p35"/>
          <p:cNvCxnSpPr>
            <a:endCxn id="222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5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searching via gradient descent</a:t>
            </a:r>
            <a:endParaRPr sz="2300"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39" name="Google Shape;239;p36"/>
          <p:cNvCxnSpPr>
            <a:endCxn id="235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6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Language Models are Few-Shot Learners (NIPS 2020)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Calibrate Before Use: Improving Few-Shot Performance of Language Models (ICML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Prefix-Tuning: Optimizing Continuous Prompts for Generation (ACL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The Power of Scale for Parameter-Efficient Prompt Tuning (EMNLP 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models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276350"/>
            <a:ext cx="8763000" cy="31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BERT-base</a:t>
            </a:r>
            <a:r>
              <a:rPr lang="en" sz="1300"/>
              <a:t>: 110M params, 12-layer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BERT-large</a:t>
            </a:r>
            <a:r>
              <a:rPr lang="en" sz="1300"/>
              <a:t>: 340M params, 24-layer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GPT-3</a:t>
            </a:r>
            <a:r>
              <a:rPr lang="en" sz="1300"/>
              <a:t>: 175B params, 96-layer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Chatgpt</a:t>
            </a:r>
            <a:r>
              <a:rPr lang="en" sz="1300"/>
              <a:t>: 175B params, 96-layer Transformer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GPT3 proposes prompt-based learning</a:t>
            </a:r>
            <a:endParaRPr sz="2600"/>
          </a:p>
        </p:txBody>
      </p:sp>
      <p:sp>
        <p:nvSpPr>
          <p:cNvPr id="136" name="Google Shape;136;p25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347" y="1218698"/>
            <a:ext cx="3767665" cy="3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342550" y="1250625"/>
            <a:ext cx="292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No fine-tuning, i,e., no gradient updates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Just take the pretrained LM and give it the prefix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Actually, it is quite strange how it works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Demo</a:t>
            </a:r>
            <a:endParaRPr sz="2600"/>
          </a:p>
        </p:txBody>
      </p:sp>
      <p:sp>
        <p:nvSpPr>
          <p:cNvPr id="145" name="Google Shape;145;p26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635200" y="1264375"/>
            <a:ext cx="387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https://beta.openai.com/playground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400" y="1862575"/>
            <a:ext cx="4813200" cy="281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Trivia QA</a:t>
            </a:r>
            <a:endParaRPr sz="2600"/>
          </a:p>
        </p:txBody>
      </p:sp>
      <p:sp>
        <p:nvSpPr>
          <p:cNvPr id="153" name="Google Shape;153;p27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825" y="1200000"/>
            <a:ext cx="5677342" cy="3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MT</a:t>
            </a:r>
            <a:endParaRPr sz="2600"/>
          </a:p>
        </p:txBody>
      </p:sp>
      <p:sp>
        <p:nvSpPr>
          <p:cNvPr id="161" name="Google Shape;161;p28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88" y="1397438"/>
            <a:ext cx="6358426" cy="277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" y="44680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Reading Comprehension</a:t>
            </a:r>
            <a:endParaRPr sz="2600"/>
          </a:p>
        </p:txBody>
      </p:sp>
      <p:sp>
        <p:nvSpPr>
          <p:cNvPr id="169" name="Google Shape;169;p29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1970373"/>
            <a:ext cx="7092350" cy="14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150" y="43918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So..what’s next</a:t>
            </a:r>
            <a:endParaRPr sz="2600"/>
          </a:p>
        </p:txBody>
      </p:sp>
      <p:sp>
        <p:nvSpPr>
          <p:cNvPr id="177" name="Google Shape;177;p30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Seems promising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Designing manual prompts is difficult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we don’t quite understand how internally it works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Prompts are very sensitive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46722"/>
            <a:ext cx="4572000" cy="21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0" y="44589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Calibrate Before Use: Improving Few-Shot Performance of Language Models (ICML 2021)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5868675" y="1085850"/>
            <a:ext cx="29706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so much variance?</a:t>
            </a:r>
            <a:endParaRPr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Label bias in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Repeat answer near the end of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Tend to answer based on distribution of tokens used in pretraining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